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9" r:id="rId4"/>
    <p:sldId id="260" r:id="rId5"/>
    <p:sldId id="267" r:id="rId6"/>
    <p:sldId id="262" r:id="rId7"/>
    <p:sldId id="264" r:id="rId8"/>
    <p:sldId id="266" r:id="rId9"/>
    <p:sldId id="261" r:id="rId10"/>
    <p:sldId id="268"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7535509026002"/>
          <c:y val="0.1038532354508318"/>
          <c:w val="0.54212238904220578"/>
          <c:h val="0.79229352909833639"/>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bg1">
                  <a:lumMod val="65000"/>
                </a:schemeClr>
              </a:solidFill>
              <a:ln w="19050">
                <a:solidFill>
                  <a:schemeClr val="lt1"/>
                </a:solidFill>
              </a:ln>
              <a:effectLst/>
            </c:spPr>
          </c:dPt>
          <c:dPt>
            <c:idx val="2"/>
            <c:bubble3D val="0"/>
            <c:spPr>
              <a:solidFill>
                <a:srgbClr val="C00000"/>
              </a:solidFill>
              <a:ln w="19050">
                <a:solidFill>
                  <a:schemeClr val="lt1"/>
                </a:solidFill>
              </a:ln>
              <a:effectLst/>
            </c:spPr>
          </c:dPt>
          <c:dPt>
            <c:idx val="3"/>
            <c:bubble3D val="0"/>
            <c:spPr>
              <a:solidFill>
                <a:srgbClr val="FFFF00"/>
              </a:solidFill>
              <a:ln w="19050">
                <a:solidFill>
                  <a:schemeClr val="lt1"/>
                </a:solidFill>
              </a:ln>
              <a:effectLst/>
            </c:spPr>
          </c:dPt>
          <c:dPt>
            <c:idx val="4"/>
            <c:bubble3D val="0"/>
            <c:spPr>
              <a:solidFill>
                <a:srgbClr val="0070C0"/>
              </a:solidFill>
              <a:ln w="19050">
                <a:solidFill>
                  <a:schemeClr val="lt1"/>
                </a:solidFill>
              </a:ln>
              <a:effectLst/>
            </c:spPr>
          </c:dPt>
          <c:dLbls>
            <c:dLbl>
              <c:idx val="4"/>
              <c:layout/>
              <c:tx>
                <c:rich>
                  <a:bodyPr/>
                  <a:lstStyle/>
                  <a:p>
                    <a:r>
                      <a:rPr lang="en-US" smtClean="0"/>
                      <a:t>900</a:t>
                    </a:r>
                  </a:p>
                  <a:p>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Feuil1!$M$2:$M$6</c:f>
              <c:numCache>
                <c:formatCode>General</c:formatCode>
                <c:ptCount val="5"/>
                <c:pt idx="0">
                  <c:v>10948.2</c:v>
                </c:pt>
                <c:pt idx="1">
                  <c:v>2847.2</c:v>
                </c:pt>
                <c:pt idx="2">
                  <c:v>1849.2</c:v>
                </c:pt>
                <c:pt idx="3">
                  <c:v>1281.2</c:v>
                </c:pt>
                <c:pt idx="4">
                  <c:v>810</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1846550370914242"/>
          <c:y val="0.16470753655793025"/>
          <c:w val="8.6036104007899322E-2"/>
          <c:h val="0.63675034041797407"/>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bg2">
                  <a:lumMod val="75000"/>
                </a:schemeClr>
              </a:solidFill>
              <a:ln w="19050">
                <a:solidFill>
                  <a:schemeClr val="lt1"/>
                </a:solidFill>
              </a:ln>
              <a:effectLst/>
            </c:spPr>
          </c:dPt>
          <c:dPt>
            <c:idx val="1"/>
            <c:bubble3D val="0"/>
            <c:spPr>
              <a:solidFill>
                <a:schemeClr val="accent2"/>
              </a:solidFill>
              <a:ln w="19050">
                <a:solidFill>
                  <a:schemeClr val="lt1"/>
                </a:solidFill>
              </a:ln>
              <a:effectLst/>
            </c:spPr>
          </c:dPt>
          <c:dLbls>
            <c:dLbl>
              <c:idx val="1"/>
              <c:layout/>
              <c:tx>
                <c:rich>
                  <a:bodyPr/>
                  <a:lstStyle/>
                  <a:p>
                    <a:r>
                      <a:rPr lang="en-US" smtClean="0"/>
                      <a:t>475</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Feuil1!$A$1:$A$2</c:f>
              <c:numCache>
                <c:formatCode>General</c:formatCode>
                <c:ptCount val="2"/>
                <c:pt idx="0">
                  <c:v>250</c:v>
                </c:pt>
                <c:pt idx="1">
                  <c:v>460</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3652273951985758"/>
          <c:y val="0.28635279142738734"/>
          <c:w val="6.8016557862503962E-2"/>
          <c:h val="0.42763246699425739"/>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fr-FR" dirty="0" smtClean="0"/>
              <a:t>Quote-part des pionniers</a:t>
            </a:r>
            <a:endParaRPr lang="fr-FR" dirty="0"/>
          </a:p>
        </c:rich>
      </c:tx>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spPr>
            <a:solidFill>
              <a:srgbClr val="FFFF00"/>
            </a:solidFill>
          </c:spPr>
          <c:dPt>
            <c:idx val="0"/>
            <c:bubble3D val="0"/>
            <c:spPr>
              <a:solidFill>
                <a:srgbClr val="00B0F0"/>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rgbClr val="C00000"/>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Feuil1!$B$11:$B$12</c:f>
              <c:numCache>
                <c:formatCode>General</c:formatCode>
                <c:ptCount val="2"/>
                <c:pt idx="0">
                  <c:v>2686</c:v>
                </c:pt>
                <c:pt idx="1">
                  <c:v>7434</c:v>
                </c:pt>
              </c:numCache>
            </c:numRef>
          </c:val>
        </c:ser>
        <c:dLbls>
          <c:dLblPos val="inEnd"/>
          <c:showLegendKey val="0"/>
          <c:showVal val="1"/>
          <c:showCatName val="0"/>
          <c:showSerName val="0"/>
          <c:showPercent val="0"/>
          <c:showBubbleSize val="0"/>
          <c:showLeaderLines val="1"/>
        </c:dLbls>
        <c:firstSliceAng val="0"/>
      </c:pieChart>
      <c:spPr>
        <a:noFill/>
        <a:ln>
          <a:noFill/>
        </a:ln>
        <a:effectLst/>
      </c:spPr>
    </c:plotArea>
    <c:legend>
      <c:legendPos val="t"/>
      <c:layout>
        <c:manualLayout>
          <c:xMode val="edge"/>
          <c:yMode val="edge"/>
          <c:x val="0.74857391967784304"/>
          <c:y val="0.31988721804511278"/>
          <c:w val="5.058606373483613E-2"/>
          <c:h val="0.36419217334675269"/>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fr-FR"/>
              <a:t>Proportions financement</a:t>
            </a:r>
            <a:r>
              <a:rPr lang="fr-FR" baseline="0"/>
              <a:t> </a:t>
            </a:r>
            <a:endParaRPr lang="fr-FR"/>
          </a:p>
        </c:rich>
      </c:tx>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spPr>
            <a:solidFill>
              <a:srgbClr val="C00000"/>
            </a:solidFill>
          </c:spPr>
          <c:dPt>
            <c:idx val="0"/>
            <c:bubble3D val="0"/>
            <c:spPr>
              <a:solidFill>
                <a:schemeClr val="bg1">
                  <a:lumMod val="75000"/>
                </a:schemeClr>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rgbClr val="00B0F0"/>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rgbClr val="C00000"/>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rgbClr val="FFC000"/>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Feuil1!$B$10:$B$13</c:f>
              <c:numCache>
                <c:formatCode>General</c:formatCode>
                <c:ptCount val="4"/>
                <c:pt idx="0">
                  <c:v>5380</c:v>
                </c:pt>
                <c:pt idx="1">
                  <c:v>2686</c:v>
                </c:pt>
                <c:pt idx="2">
                  <c:v>7434</c:v>
                </c:pt>
                <c:pt idx="3">
                  <c:v>2130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4676132364483383"/>
          <c:y val="0.22291249777988278"/>
          <c:w val="5.259558953844596E-2"/>
          <c:h val="0.63721982120655962"/>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0.79225</cdr:x>
      <cdr:y>0.18524</cdr:y>
    </cdr:from>
    <cdr:to>
      <cdr:x>1</cdr:x>
      <cdr:y>0.24987</cdr:y>
    </cdr:to>
    <cdr:sp macro="" textlink="">
      <cdr:nvSpPr>
        <cdr:cNvPr id="2" name="ZoneTexte 1"/>
        <cdr:cNvSpPr txBox="1"/>
      </cdr:nvSpPr>
      <cdr:spPr>
        <a:xfrm xmlns:a="http://schemas.openxmlformats.org/drawingml/2006/main">
          <a:off x="3911448" y="625762"/>
          <a:ext cx="1025677" cy="2183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100" dirty="0" smtClean="0"/>
            <a:t>Transports</a:t>
          </a:r>
          <a:endParaRPr lang="fr-FR" sz="1100" dirty="0"/>
        </a:p>
      </cdr:txBody>
    </cdr:sp>
  </cdr:relSizeAnchor>
  <cdr:relSizeAnchor xmlns:cdr="http://schemas.openxmlformats.org/drawingml/2006/chartDrawing">
    <cdr:from>
      <cdr:x>0.78949</cdr:x>
      <cdr:y>0.31022</cdr:y>
    </cdr:from>
    <cdr:to>
      <cdr:x>1</cdr:x>
      <cdr:y>0.3916</cdr:y>
    </cdr:to>
    <cdr:sp macro="" textlink="">
      <cdr:nvSpPr>
        <cdr:cNvPr id="3" name="ZoneTexte 2"/>
        <cdr:cNvSpPr txBox="1"/>
      </cdr:nvSpPr>
      <cdr:spPr>
        <a:xfrm xmlns:a="http://schemas.openxmlformats.org/drawingml/2006/main">
          <a:off x="3897801" y="1047970"/>
          <a:ext cx="1039324" cy="2749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0.79378</cdr:x>
      <cdr:y>0.30804</cdr:y>
    </cdr:from>
    <cdr:to>
      <cdr:x>0.97678</cdr:x>
      <cdr:y>0.39914</cdr:y>
    </cdr:to>
    <cdr:sp macro="" textlink="">
      <cdr:nvSpPr>
        <cdr:cNvPr id="4" name="ZoneTexte 3"/>
        <cdr:cNvSpPr txBox="1"/>
      </cdr:nvSpPr>
      <cdr:spPr>
        <a:xfrm xmlns:a="http://schemas.openxmlformats.org/drawingml/2006/main">
          <a:off x="3919002" y="1040604"/>
          <a:ext cx="903482" cy="307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100" dirty="0" smtClean="0"/>
            <a:t>Logement</a:t>
          </a:r>
          <a:endParaRPr lang="fr-FR" sz="1100" dirty="0"/>
        </a:p>
      </cdr:txBody>
    </cdr:sp>
  </cdr:relSizeAnchor>
  <cdr:relSizeAnchor xmlns:cdr="http://schemas.openxmlformats.org/drawingml/2006/chartDrawing">
    <cdr:from>
      <cdr:x>0.78825</cdr:x>
      <cdr:y>0.43715</cdr:y>
    </cdr:from>
    <cdr:to>
      <cdr:x>0.95688</cdr:x>
      <cdr:y>0.5</cdr:y>
    </cdr:to>
    <cdr:sp macro="" textlink="">
      <cdr:nvSpPr>
        <cdr:cNvPr id="5" name="ZoneTexte 4"/>
        <cdr:cNvSpPr txBox="1"/>
      </cdr:nvSpPr>
      <cdr:spPr>
        <a:xfrm xmlns:a="http://schemas.openxmlformats.org/drawingml/2006/main">
          <a:off x="3891707" y="1476776"/>
          <a:ext cx="832513" cy="2123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100" dirty="0" smtClean="0"/>
            <a:t>Nourriture</a:t>
          </a:r>
          <a:endParaRPr lang="fr-FR" sz="1100" dirty="0"/>
        </a:p>
      </cdr:txBody>
    </cdr:sp>
  </cdr:relSizeAnchor>
  <cdr:relSizeAnchor xmlns:cdr="http://schemas.openxmlformats.org/drawingml/2006/chartDrawing">
    <cdr:from>
      <cdr:x>0.79931</cdr:x>
      <cdr:y>0.56221</cdr:y>
    </cdr:from>
    <cdr:to>
      <cdr:x>0.95411</cdr:x>
      <cdr:y>0.64876</cdr:y>
    </cdr:to>
    <cdr:sp macro="" textlink="">
      <cdr:nvSpPr>
        <cdr:cNvPr id="6" name="ZoneTexte 5"/>
        <cdr:cNvSpPr txBox="1"/>
      </cdr:nvSpPr>
      <cdr:spPr>
        <a:xfrm xmlns:a="http://schemas.openxmlformats.org/drawingml/2006/main">
          <a:off x="3946298" y="1899263"/>
          <a:ext cx="764274" cy="2923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100" dirty="0" smtClean="0"/>
            <a:t>Divers</a:t>
          </a:r>
          <a:endParaRPr lang="fr-FR" sz="1100" dirty="0"/>
        </a:p>
      </cdr:txBody>
    </cdr:sp>
  </cdr:relSizeAnchor>
  <cdr:relSizeAnchor xmlns:cdr="http://schemas.openxmlformats.org/drawingml/2006/chartDrawing">
    <cdr:from>
      <cdr:x>0.79655</cdr:x>
      <cdr:y>0.69805</cdr:y>
    </cdr:from>
    <cdr:to>
      <cdr:x>0.97678</cdr:x>
      <cdr:y>0.77077</cdr:y>
    </cdr:to>
    <cdr:sp macro="" textlink="">
      <cdr:nvSpPr>
        <cdr:cNvPr id="7" name="ZoneTexte 6"/>
        <cdr:cNvSpPr txBox="1"/>
      </cdr:nvSpPr>
      <cdr:spPr>
        <a:xfrm xmlns:a="http://schemas.openxmlformats.org/drawingml/2006/main">
          <a:off x="3932650" y="2358156"/>
          <a:ext cx="889834" cy="245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100" dirty="0" smtClean="0"/>
            <a:t>Projet</a:t>
          </a:r>
          <a:endParaRPr lang="fr-F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0.79759</cdr:x>
      <cdr:y>0.36129</cdr:y>
    </cdr:from>
    <cdr:to>
      <cdr:x>0.97789</cdr:x>
      <cdr:y>0.5</cdr:y>
    </cdr:to>
    <cdr:sp macro="" textlink="">
      <cdr:nvSpPr>
        <cdr:cNvPr id="2" name="ZoneTexte 1"/>
        <cdr:cNvSpPr txBox="1"/>
      </cdr:nvSpPr>
      <cdr:spPr>
        <a:xfrm xmlns:a="http://schemas.openxmlformats.org/drawingml/2006/main">
          <a:off x="3939060" y="1220500"/>
          <a:ext cx="890469" cy="46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100" dirty="0" smtClean="0"/>
            <a:t>Quote</a:t>
          </a:r>
          <a:r>
            <a:rPr lang="fr-BE" dirty="0" smtClean="0"/>
            <a:t>-part perçue</a:t>
          </a:r>
          <a:endParaRPr lang="fr-FR" sz="1100" dirty="0"/>
        </a:p>
      </cdr:txBody>
    </cdr:sp>
  </cdr:relSizeAnchor>
  <cdr:relSizeAnchor xmlns:cdr="http://schemas.openxmlformats.org/drawingml/2006/chartDrawing">
    <cdr:from>
      <cdr:x>0.81141</cdr:x>
      <cdr:y>0.54034</cdr:y>
    </cdr:from>
    <cdr:to>
      <cdr:x>0.99987</cdr:x>
      <cdr:y>0.69385</cdr:y>
    </cdr:to>
    <cdr:sp macro="" textlink="">
      <cdr:nvSpPr>
        <cdr:cNvPr id="3" name="ZoneTexte 2"/>
        <cdr:cNvSpPr txBox="1"/>
      </cdr:nvSpPr>
      <cdr:spPr>
        <a:xfrm xmlns:a="http://schemas.openxmlformats.org/drawingml/2006/main">
          <a:off x="4007300" y="1825363"/>
          <a:ext cx="930777" cy="518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100" dirty="0" smtClean="0"/>
            <a:t>Quote-part à payer</a:t>
          </a:r>
          <a:endParaRPr lang="fr-FR"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0.81099</cdr:x>
      <cdr:y>0.2535</cdr:y>
    </cdr:from>
    <cdr:to>
      <cdr:x>1</cdr:x>
      <cdr:y>0.39894</cdr:y>
    </cdr:to>
    <cdr:sp macro="" textlink="">
      <cdr:nvSpPr>
        <cdr:cNvPr id="2" name="ZoneTexte 1"/>
        <cdr:cNvSpPr txBox="1"/>
      </cdr:nvSpPr>
      <cdr:spPr>
        <a:xfrm xmlns:a="http://schemas.openxmlformats.org/drawingml/2006/main">
          <a:off x="4003936" y="856373"/>
          <a:ext cx="933189" cy="491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100" dirty="0" smtClean="0"/>
            <a:t>Quotité parents</a:t>
          </a:r>
          <a:endParaRPr lang="fr-FR" sz="1100" dirty="0"/>
        </a:p>
      </cdr:txBody>
    </cdr:sp>
  </cdr:relSizeAnchor>
  <cdr:relSizeAnchor xmlns:cdr="http://schemas.openxmlformats.org/drawingml/2006/chartDrawing">
    <cdr:from>
      <cdr:x>0.80546</cdr:x>
      <cdr:y>0.43934</cdr:y>
    </cdr:from>
    <cdr:to>
      <cdr:x>1</cdr:x>
      <cdr:y>0.53226</cdr:y>
    </cdr:to>
    <cdr:sp macro="" textlink="">
      <cdr:nvSpPr>
        <cdr:cNvPr id="3" name="ZoneTexte 2"/>
        <cdr:cNvSpPr txBox="1"/>
      </cdr:nvSpPr>
      <cdr:spPr>
        <a:xfrm xmlns:a="http://schemas.openxmlformats.org/drawingml/2006/main">
          <a:off x="3976641" y="1484170"/>
          <a:ext cx="960484" cy="3138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0.80552</cdr:x>
      <cdr:y>0.399</cdr:y>
    </cdr:from>
    <cdr:to>
      <cdr:x>1</cdr:x>
      <cdr:y>0.56473</cdr:y>
    </cdr:to>
    <cdr:sp macro="" textlink="">
      <cdr:nvSpPr>
        <cdr:cNvPr id="4" name="ZoneTexte 3"/>
        <cdr:cNvSpPr txBox="1"/>
      </cdr:nvSpPr>
      <cdr:spPr>
        <a:xfrm xmlns:a="http://schemas.openxmlformats.org/drawingml/2006/main">
          <a:off x="3976958" y="1347905"/>
          <a:ext cx="960167" cy="559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100" dirty="0" smtClean="0"/>
            <a:t>Quotité pi perçue</a:t>
          </a:r>
          <a:endParaRPr lang="fr-FR" sz="1100" dirty="0"/>
        </a:p>
      </cdr:txBody>
    </cdr:sp>
  </cdr:relSizeAnchor>
  <cdr:relSizeAnchor xmlns:cdr="http://schemas.openxmlformats.org/drawingml/2006/chartDrawing">
    <cdr:from>
      <cdr:x>0.80454</cdr:x>
      <cdr:y>0.7044</cdr:y>
    </cdr:from>
    <cdr:to>
      <cdr:x>1</cdr:x>
      <cdr:y>0.86773</cdr:y>
    </cdr:to>
    <cdr:sp macro="" textlink="">
      <cdr:nvSpPr>
        <cdr:cNvPr id="5" name="ZoneTexte 4"/>
        <cdr:cNvSpPr txBox="1"/>
      </cdr:nvSpPr>
      <cdr:spPr>
        <a:xfrm xmlns:a="http://schemas.openxmlformats.org/drawingml/2006/main">
          <a:off x="3972134" y="2379608"/>
          <a:ext cx="964991" cy="5517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100" dirty="0" smtClean="0"/>
            <a:t>Quotité animateurs</a:t>
          </a:r>
          <a:endParaRPr lang="fr-FR"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4335AF4-33B9-496B-AD61-5CEF3F9BD831}" type="datetimeFigureOut">
              <a:rPr lang="fr-FR" smtClean="0"/>
              <a:t>17/06/2017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C670D3-E7EB-4201-B0BE-34B6B6B1C7C8}"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12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4335AF4-33B9-496B-AD61-5CEF3F9BD831}" type="datetimeFigureOut">
              <a:rPr lang="fr-FR" smtClean="0"/>
              <a:t>17/06/2017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C670D3-E7EB-4201-B0BE-34B6B6B1C7C8}" type="slidenum">
              <a:rPr lang="fr-FR" smtClean="0"/>
              <a:t>‹N°›</a:t>
            </a:fld>
            <a:endParaRPr lang="fr-FR"/>
          </a:p>
        </p:txBody>
      </p:sp>
    </p:spTree>
    <p:extLst>
      <p:ext uri="{BB962C8B-B14F-4D97-AF65-F5344CB8AC3E}">
        <p14:creationId xmlns:p14="http://schemas.microsoft.com/office/powerpoint/2010/main" val="24516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4335AF4-33B9-496B-AD61-5CEF3F9BD831}" type="datetimeFigureOut">
              <a:rPr lang="fr-FR" smtClean="0"/>
              <a:t>17/06/2017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C670D3-E7EB-4201-B0BE-34B6B6B1C7C8}" type="slidenum">
              <a:rPr lang="fr-FR" smtClean="0"/>
              <a:t>‹N°›</a:t>
            </a:fld>
            <a:endParaRPr lang="fr-FR"/>
          </a:p>
        </p:txBody>
      </p:sp>
    </p:spTree>
    <p:extLst>
      <p:ext uri="{BB962C8B-B14F-4D97-AF65-F5344CB8AC3E}">
        <p14:creationId xmlns:p14="http://schemas.microsoft.com/office/powerpoint/2010/main" val="367218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4335AF4-33B9-496B-AD61-5CEF3F9BD831}" type="datetimeFigureOut">
              <a:rPr lang="fr-FR" smtClean="0"/>
              <a:t>17/06/2017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C670D3-E7EB-4201-B0BE-34B6B6B1C7C8}" type="slidenum">
              <a:rPr lang="fr-FR" smtClean="0"/>
              <a:t>‹N°›</a:t>
            </a:fld>
            <a:endParaRPr lang="fr-FR"/>
          </a:p>
        </p:txBody>
      </p:sp>
    </p:spTree>
    <p:extLst>
      <p:ext uri="{BB962C8B-B14F-4D97-AF65-F5344CB8AC3E}">
        <p14:creationId xmlns:p14="http://schemas.microsoft.com/office/powerpoint/2010/main" val="382810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4335AF4-33B9-496B-AD61-5CEF3F9BD831}" type="datetimeFigureOut">
              <a:rPr lang="fr-FR" smtClean="0"/>
              <a:t>17/06/2017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2C670D3-E7EB-4201-B0BE-34B6B6B1C7C8}"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80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4335AF4-33B9-496B-AD61-5CEF3F9BD831}" type="datetimeFigureOut">
              <a:rPr lang="fr-FR" smtClean="0"/>
              <a:t>17/06/2017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2C670D3-E7EB-4201-B0BE-34B6B6B1C7C8}" type="slidenum">
              <a:rPr lang="fr-FR" smtClean="0"/>
              <a:t>‹N°›</a:t>
            </a:fld>
            <a:endParaRPr lang="fr-FR"/>
          </a:p>
        </p:txBody>
      </p:sp>
    </p:spTree>
    <p:extLst>
      <p:ext uri="{BB962C8B-B14F-4D97-AF65-F5344CB8AC3E}">
        <p14:creationId xmlns:p14="http://schemas.microsoft.com/office/powerpoint/2010/main" val="133137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4335AF4-33B9-496B-AD61-5CEF3F9BD831}" type="datetimeFigureOut">
              <a:rPr lang="fr-FR" smtClean="0"/>
              <a:t>17/06/2017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2C670D3-E7EB-4201-B0BE-34B6B6B1C7C8}" type="slidenum">
              <a:rPr lang="fr-FR" smtClean="0"/>
              <a:t>‹N°›</a:t>
            </a:fld>
            <a:endParaRPr lang="fr-FR"/>
          </a:p>
        </p:txBody>
      </p:sp>
    </p:spTree>
    <p:extLst>
      <p:ext uri="{BB962C8B-B14F-4D97-AF65-F5344CB8AC3E}">
        <p14:creationId xmlns:p14="http://schemas.microsoft.com/office/powerpoint/2010/main" val="295307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4335AF4-33B9-496B-AD61-5CEF3F9BD831}" type="datetimeFigureOut">
              <a:rPr lang="fr-FR" smtClean="0"/>
              <a:t>17/06/2017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2C670D3-E7EB-4201-B0BE-34B6B6B1C7C8}" type="slidenum">
              <a:rPr lang="fr-FR" smtClean="0"/>
              <a:t>‹N°›</a:t>
            </a:fld>
            <a:endParaRPr lang="fr-FR"/>
          </a:p>
        </p:txBody>
      </p:sp>
    </p:spTree>
    <p:extLst>
      <p:ext uri="{BB962C8B-B14F-4D97-AF65-F5344CB8AC3E}">
        <p14:creationId xmlns:p14="http://schemas.microsoft.com/office/powerpoint/2010/main" val="80837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335AF4-33B9-496B-AD61-5CEF3F9BD831}" type="datetimeFigureOut">
              <a:rPr lang="fr-FR" smtClean="0"/>
              <a:t>17/06/2017</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12C670D3-E7EB-4201-B0BE-34B6B6B1C7C8}" type="slidenum">
              <a:rPr lang="fr-FR" smtClean="0"/>
              <a:t>‹N°›</a:t>
            </a:fld>
            <a:endParaRPr lang="fr-FR"/>
          </a:p>
        </p:txBody>
      </p:sp>
    </p:spTree>
    <p:extLst>
      <p:ext uri="{BB962C8B-B14F-4D97-AF65-F5344CB8AC3E}">
        <p14:creationId xmlns:p14="http://schemas.microsoft.com/office/powerpoint/2010/main" val="161690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335AF4-33B9-496B-AD61-5CEF3F9BD831}" type="datetimeFigureOut">
              <a:rPr lang="fr-FR" smtClean="0"/>
              <a:t>17/06/2017</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C670D3-E7EB-4201-B0BE-34B6B6B1C7C8}" type="slidenum">
              <a:rPr lang="fr-FR" smtClean="0"/>
              <a:t>‹N°›</a:t>
            </a:fld>
            <a:endParaRPr lang="fr-FR"/>
          </a:p>
        </p:txBody>
      </p:sp>
    </p:spTree>
    <p:extLst>
      <p:ext uri="{BB962C8B-B14F-4D97-AF65-F5344CB8AC3E}">
        <p14:creationId xmlns:p14="http://schemas.microsoft.com/office/powerpoint/2010/main" val="165462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4335AF4-33B9-496B-AD61-5CEF3F9BD831}" type="datetimeFigureOut">
              <a:rPr lang="fr-FR" smtClean="0"/>
              <a:t>17/06/2017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2C670D3-E7EB-4201-B0BE-34B6B6B1C7C8}" type="slidenum">
              <a:rPr lang="fr-FR" smtClean="0"/>
              <a:t>‹N°›</a:t>
            </a:fld>
            <a:endParaRPr lang="fr-FR"/>
          </a:p>
        </p:txBody>
      </p:sp>
    </p:spTree>
    <p:extLst>
      <p:ext uri="{BB962C8B-B14F-4D97-AF65-F5344CB8AC3E}">
        <p14:creationId xmlns:p14="http://schemas.microsoft.com/office/powerpoint/2010/main" val="10436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335AF4-33B9-496B-AD61-5CEF3F9BD831}" type="datetimeFigureOut">
              <a:rPr lang="fr-FR" smtClean="0"/>
              <a:t>17/06/2017</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C670D3-E7EB-4201-B0BE-34B6B6B1C7C8}"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56454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Camp pionnier 2017</a:t>
            </a:r>
            <a:endParaRPr lang="fr-FR"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stretch>
            <a:fillRect/>
          </a:stretch>
        </p:blipFill>
        <p:spPr>
          <a:xfrm>
            <a:off x="10649712" y="0"/>
            <a:ext cx="1542288" cy="1542288"/>
          </a:xfrm>
          <a:prstGeom prst="rect">
            <a:avLst/>
          </a:prstGeom>
        </p:spPr>
      </p:pic>
    </p:spTree>
    <p:extLst>
      <p:ext uri="{BB962C8B-B14F-4D97-AF65-F5344CB8AC3E}">
        <p14:creationId xmlns:p14="http://schemas.microsoft.com/office/powerpoint/2010/main" val="1258472256"/>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Divers</a:t>
            </a:r>
            <a:endParaRPr lang="fr-FR" dirty="0"/>
          </a:p>
        </p:txBody>
      </p:sp>
      <p:sp>
        <p:nvSpPr>
          <p:cNvPr id="3" name="Espace réservé du texte 2"/>
          <p:cNvSpPr>
            <a:spLocks noGrp="1"/>
          </p:cNvSpPr>
          <p:nvPr>
            <p:ph type="body" idx="1"/>
          </p:nvPr>
        </p:nvSpPr>
        <p:spPr/>
        <p:txBody>
          <a:bodyPr/>
          <a:lstStyle/>
          <a:p>
            <a:r>
              <a:rPr lang="fr-BE" dirty="0" smtClean="0"/>
              <a:t>A ne pas oublier</a:t>
            </a:r>
            <a:endParaRPr lang="fr-FR" dirty="0"/>
          </a:p>
        </p:txBody>
      </p:sp>
      <p:sp>
        <p:nvSpPr>
          <p:cNvPr id="4" name="Espace réservé du contenu 3"/>
          <p:cNvSpPr>
            <a:spLocks noGrp="1"/>
          </p:cNvSpPr>
          <p:nvPr>
            <p:ph sz="half" idx="2"/>
          </p:nvPr>
        </p:nvSpPr>
        <p:spPr>
          <a:xfrm>
            <a:off x="1097280" y="2582334"/>
            <a:ext cx="5120640" cy="3378200"/>
          </a:xfrm>
        </p:spPr>
        <p:txBody>
          <a:bodyPr/>
          <a:lstStyle/>
          <a:p>
            <a:pPr lvl="1"/>
            <a:r>
              <a:rPr lang="fr-BE" dirty="0" smtClean="0"/>
              <a:t>Crème Anti-moustique</a:t>
            </a:r>
            <a:endParaRPr lang="fr-BE" dirty="0"/>
          </a:p>
          <a:p>
            <a:pPr lvl="1"/>
            <a:r>
              <a:rPr lang="fr-BE" dirty="0" smtClean="0"/>
              <a:t>Crème solaire</a:t>
            </a:r>
          </a:p>
          <a:p>
            <a:pPr lvl="1"/>
            <a:r>
              <a:rPr lang="fr-BE" dirty="0" smtClean="0"/>
              <a:t>Gourde</a:t>
            </a:r>
          </a:p>
          <a:p>
            <a:pPr lvl="1"/>
            <a:r>
              <a:rPr lang="fr-BE" dirty="0" smtClean="0"/>
              <a:t>Chemise pionnier + foulard</a:t>
            </a:r>
          </a:p>
          <a:p>
            <a:pPr lvl="1"/>
            <a:endParaRPr lang="fr-BE" dirty="0"/>
          </a:p>
          <a:p>
            <a:pPr lvl="1"/>
            <a:endParaRPr lang="fr-BE" dirty="0" smtClean="0"/>
          </a:p>
          <a:p>
            <a:pPr lvl="1"/>
            <a:endParaRPr lang="fr-BE" dirty="0"/>
          </a:p>
          <a:p>
            <a:pPr marL="201168" lvl="1" indent="0">
              <a:buNone/>
            </a:pPr>
            <a:r>
              <a:rPr lang="fr-BE" sz="2400" b="1" dirty="0" smtClean="0"/>
              <a:t>Objets de valeur à vos risques et périls </a:t>
            </a:r>
            <a:endParaRPr lang="fr-FR" sz="2400" b="1" dirty="0"/>
          </a:p>
        </p:txBody>
      </p:sp>
      <p:sp>
        <p:nvSpPr>
          <p:cNvPr id="5" name="Espace réservé du texte 4"/>
          <p:cNvSpPr>
            <a:spLocks noGrp="1"/>
          </p:cNvSpPr>
          <p:nvPr>
            <p:ph type="body" sz="quarter" idx="3"/>
          </p:nvPr>
        </p:nvSpPr>
        <p:spPr/>
        <p:txBody>
          <a:bodyPr/>
          <a:lstStyle/>
          <a:p>
            <a:r>
              <a:rPr lang="fr-BE" dirty="0" smtClean="0"/>
              <a:t>Contacts</a:t>
            </a:r>
            <a:endParaRPr lang="fr-FR" dirty="0"/>
          </a:p>
        </p:txBody>
      </p:sp>
      <p:sp>
        <p:nvSpPr>
          <p:cNvPr id="6" name="Espace réservé du contenu 5"/>
          <p:cNvSpPr>
            <a:spLocks noGrp="1"/>
          </p:cNvSpPr>
          <p:nvPr>
            <p:ph sz="quarter" idx="4"/>
          </p:nvPr>
        </p:nvSpPr>
        <p:spPr/>
        <p:txBody>
          <a:bodyPr>
            <a:normAutofit/>
          </a:bodyPr>
          <a:lstStyle/>
          <a:p>
            <a:r>
              <a:rPr lang="fr-BE" b="1" dirty="0" smtClean="0"/>
              <a:t>Koala: </a:t>
            </a:r>
            <a:r>
              <a:rPr lang="fr-FR" dirty="0"/>
              <a:t>+32</a:t>
            </a:r>
            <a:r>
              <a:rPr lang="fr-FR" dirty="0" smtClean="0"/>
              <a:t>488/040729</a:t>
            </a:r>
            <a:r>
              <a:rPr lang="fr-FR" dirty="0"/>
              <a:t> </a:t>
            </a:r>
            <a:endParaRPr lang="fr-FR" dirty="0" smtClean="0"/>
          </a:p>
          <a:p>
            <a:r>
              <a:rPr lang="fr-BE" b="1" dirty="0" err="1" smtClean="0"/>
              <a:t>Azandica</a:t>
            </a:r>
            <a:r>
              <a:rPr lang="fr-BE" b="1" dirty="0" smtClean="0"/>
              <a:t>: </a:t>
            </a:r>
            <a:r>
              <a:rPr lang="fr-FR" dirty="0"/>
              <a:t>+32</a:t>
            </a:r>
            <a:r>
              <a:rPr lang="fr-FR" dirty="0" smtClean="0"/>
              <a:t>474/910493</a:t>
            </a:r>
            <a:r>
              <a:rPr lang="fr-FR" dirty="0"/>
              <a:t> </a:t>
            </a:r>
            <a:endParaRPr lang="fr-FR" dirty="0" smtClean="0"/>
          </a:p>
          <a:p>
            <a:r>
              <a:rPr lang="fr-BE" b="1" dirty="0"/>
              <a:t>Tarin: </a:t>
            </a:r>
            <a:r>
              <a:rPr lang="fr-FR" dirty="0"/>
              <a:t>+</a:t>
            </a:r>
            <a:r>
              <a:rPr lang="fr-FR" dirty="0" smtClean="0"/>
              <a:t>32472/301698</a:t>
            </a:r>
            <a:endParaRPr lang="fr-BE" dirty="0" smtClean="0"/>
          </a:p>
          <a:p>
            <a:r>
              <a:rPr lang="fr-BE" b="1" dirty="0" smtClean="0"/>
              <a:t>Malamute: </a:t>
            </a:r>
            <a:r>
              <a:rPr lang="fr-FR" dirty="0"/>
              <a:t>+32</a:t>
            </a:r>
            <a:r>
              <a:rPr lang="fr-FR" dirty="0" smtClean="0"/>
              <a:t>494/065296</a:t>
            </a:r>
            <a:r>
              <a:rPr lang="fr-FR" dirty="0"/>
              <a:t> </a:t>
            </a:r>
            <a:endParaRPr lang="fr-BE" dirty="0" smtClean="0"/>
          </a:p>
          <a:p>
            <a:r>
              <a:rPr lang="fr-BE" b="1" dirty="0" err="1" smtClean="0"/>
              <a:t>Tayra</a:t>
            </a:r>
            <a:r>
              <a:rPr lang="fr-BE" b="1" dirty="0" smtClean="0"/>
              <a:t>: </a:t>
            </a:r>
            <a:r>
              <a:rPr lang="fr-FR" dirty="0"/>
              <a:t>+32</a:t>
            </a:r>
            <a:r>
              <a:rPr lang="fr-FR" dirty="0" smtClean="0"/>
              <a:t>476/042266</a:t>
            </a:r>
            <a:r>
              <a:rPr lang="fr-FR" dirty="0"/>
              <a:t> </a:t>
            </a:r>
            <a:endParaRPr lang="fr-BE" dirty="0" smtClean="0"/>
          </a:p>
          <a:p>
            <a:endParaRPr lang="fr-BE" dirty="0" smtClean="0"/>
          </a:p>
          <a:p>
            <a:r>
              <a:rPr lang="fr-BE" b="1" dirty="0" smtClean="0"/>
              <a:t>Geai: </a:t>
            </a:r>
            <a:r>
              <a:rPr lang="fr-FR" dirty="0" smtClean="0"/>
              <a:t>0494 </a:t>
            </a:r>
            <a:r>
              <a:rPr lang="fr-FR" dirty="0"/>
              <a:t>67 56 </a:t>
            </a:r>
            <a:r>
              <a:rPr lang="fr-FR" dirty="0" smtClean="0"/>
              <a:t>61</a:t>
            </a:r>
            <a:endParaRPr lang="fr-BE" b="1" dirty="0"/>
          </a:p>
          <a:p>
            <a:endParaRPr lang="fr-FR" dirty="0"/>
          </a:p>
        </p:txBody>
      </p:sp>
      <p:pic>
        <p:nvPicPr>
          <p:cNvPr id="7" name="Image 6"/>
          <p:cNvPicPr>
            <a:picLocks noChangeAspect="1"/>
          </p:cNvPicPr>
          <p:nvPr/>
        </p:nvPicPr>
        <p:blipFill>
          <a:blip r:embed="rId2"/>
          <a:stretch>
            <a:fillRect/>
          </a:stretch>
        </p:blipFill>
        <p:spPr>
          <a:xfrm>
            <a:off x="10649578" y="29342"/>
            <a:ext cx="1542422" cy="1542422"/>
          </a:xfrm>
          <a:prstGeom prst="rect">
            <a:avLst/>
          </a:prstGeom>
        </p:spPr>
      </p:pic>
    </p:spTree>
    <p:extLst>
      <p:ext uri="{BB962C8B-B14F-4D97-AF65-F5344CB8AC3E}">
        <p14:creationId xmlns:p14="http://schemas.microsoft.com/office/powerpoint/2010/main" val="2262916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5590964" y="2691026"/>
            <a:ext cx="1732424" cy="1737360"/>
          </a:xfrm>
          <a:prstGeom prst="rect">
            <a:avLst/>
          </a:prstGeom>
        </p:spPr>
      </p:pic>
      <p:sp>
        <p:nvSpPr>
          <p:cNvPr id="2" name="Titre 1"/>
          <p:cNvSpPr>
            <a:spLocks noGrp="1"/>
          </p:cNvSpPr>
          <p:nvPr>
            <p:ph type="title"/>
          </p:nvPr>
        </p:nvSpPr>
        <p:spPr/>
        <p:txBody>
          <a:bodyPr/>
          <a:lstStyle/>
          <a:p>
            <a:pPr algn="ctr"/>
            <a:r>
              <a:rPr lang="fr-BE" dirty="0" smtClean="0"/>
              <a:t>Projet </a:t>
            </a:r>
            <a:endParaRPr lang="fr-FR" dirty="0"/>
          </a:p>
        </p:txBody>
      </p:sp>
      <p:sp>
        <p:nvSpPr>
          <p:cNvPr id="5" name="Espace réservé du texte 4"/>
          <p:cNvSpPr>
            <a:spLocks noGrp="1"/>
          </p:cNvSpPr>
          <p:nvPr>
            <p:ph type="body" idx="1"/>
          </p:nvPr>
        </p:nvSpPr>
        <p:spPr/>
        <p:txBody>
          <a:bodyPr/>
          <a:lstStyle/>
          <a:p>
            <a:r>
              <a:rPr lang="fr-BE" dirty="0" smtClean="0"/>
              <a:t>Le cœur du camp</a:t>
            </a:r>
            <a:endParaRPr lang="fr-FR" dirty="0"/>
          </a:p>
        </p:txBody>
      </p:sp>
      <p:sp>
        <p:nvSpPr>
          <p:cNvPr id="6" name="Espace réservé du contenu 5"/>
          <p:cNvSpPr>
            <a:spLocks noGrp="1"/>
          </p:cNvSpPr>
          <p:nvPr>
            <p:ph sz="half" idx="2"/>
          </p:nvPr>
        </p:nvSpPr>
        <p:spPr/>
        <p:txBody>
          <a:bodyPr/>
          <a:lstStyle/>
          <a:p>
            <a:r>
              <a:rPr lang="fr-BE" dirty="0" smtClean="0"/>
              <a:t>Projet=Raison d’être du camp</a:t>
            </a:r>
          </a:p>
          <a:p>
            <a:endParaRPr lang="fr-BE" dirty="0"/>
          </a:p>
          <a:p>
            <a:r>
              <a:rPr lang="fr-BE" dirty="0" smtClean="0"/>
              <a:t>Comment est-il choisi?</a:t>
            </a:r>
          </a:p>
          <a:p>
            <a:pPr lvl="1"/>
            <a:r>
              <a:rPr lang="fr-BE" dirty="0" smtClean="0"/>
              <a:t>Sur proposition des pionniers</a:t>
            </a:r>
          </a:p>
          <a:p>
            <a:pPr lvl="1"/>
            <a:r>
              <a:rPr lang="fr-BE" dirty="0" smtClean="0"/>
              <a:t>Par vote des pionniers</a:t>
            </a:r>
          </a:p>
          <a:p>
            <a:pPr lvl="1"/>
            <a:endParaRPr lang="fr-BE" dirty="0" smtClean="0"/>
          </a:p>
          <a:p>
            <a:pPr marL="201168" lvl="1" indent="0">
              <a:buNone/>
            </a:pPr>
            <a:endParaRPr lang="fr-BE" dirty="0"/>
          </a:p>
        </p:txBody>
      </p:sp>
      <p:sp>
        <p:nvSpPr>
          <p:cNvPr id="7" name="Espace réservé du texte 6"/>
          <p:cNvSpPr>
            <a:spLocks noGrp="1"/>
          </p:cNvSpPr>
          <p:nvPr>
            <p:ph type="body" sz="quarter" idx="3"/>
          </p:nvPr>
        </p:nvSpPr>
        <p:spPr>
          <a:xfrm>
            <a:off x="5590964" y="1848203"/>
            <a:ext cx="4937760" cy="736282"/>
          </a:xfrm>
        </p:spPr>
        <p:txBody>
          <a:bodyPr/>
          <a:lstStyle/>
          <a:p>
            <a:r>
              <a:rPr lang="fr-BE" dirty="0" smtClean="0"/>
              <a:t>Partenaire</a:t>
            </a:r>
            <a:endParaRPr lang="fr-FR" dirty="0"/>
          </a:p>
        </p:txBody>
      </p:sp>
      <p:sp>
        <p:nvSpPr>
          <p:cNvPr id="8" name="Espace réservé du contenu 7"/>
          <p:cNvSpPr>
            <a:spLocks noGrp="1"/>
          </p:cNvSpPr>
          <p:nvPr>
            <p:ph sz="quarter" idx="4"/>
          </p:nvPr>
        </p:nvSpPr>
        <p:spPr>
          <a:xfrm>
            <a:off x="7640437" y="2693933"/>
            <a:ext cx="3931397" cy="3378200"/>
          </a:xfrm>
        </p:spPr>
        <p:txBody>
          <a:bodyPr/>
          <a:lstStyle/>
          <a:p>
            <a:r>
              <a:rPr lang="fr-BE" b="1" dirty="0" err="1" smtClean="0"/>
              <a:t>Archelon</a:t>
            </a:r>
            <a:endParaRPr lang="fr-BE" b="1" dirty="0" smtClean="0"/>
          </a:p>
          <a:p>
            <a:r>
              <a:rPr lang="fr-BE" dirty="0" smtClean="0"/>
              <a:t>Association existant depuis 1983 s’investissant dans la protection des tortues de mer.</a:t>
            </a:r>
          </a:p>
          <a:p>
            <a:endParaRPr lang="fr-BE" dirty="0" smtClean="0"/>
          </a:p>
          <a:p>
            <a:r>
              <a:rPr lang="fr-BE" sz="3600" dirty="0" smtClean="0"/>
              <a:t>Mais à quoi sert-on?</a:t>
            </a:r>
            <a:endParaRPr lang="fr-FR" sz="3600" dirty="0"/>
          </a:p>
        </p:txBody>
      </p:sp>
      <p:pic>
        <p:nvPicPr>
          <p:cNvPr id="4" name="Image 3"/>
          <p:cNvPicPr>
            <a:picLocks noChangeAspect="1"/>
          </p:cNvPicPr>
          <p:nvPr/>
        </p:nvPicPr>
        <p:blipFill>
          <a:blip r:embed="rId3"/>
          <a:stretch>
            <a:fillRect/>
          </a:stretch>
        </p:blipFill>
        <p:spPr>
          <a:xfrm>
            <a:off x="10649578" y="0"/>
            <a:ext cx="1542422" cy="1542422"/>
          </a:xfrm>
          <a:prstGeom prst="rect">
            <a:avLst/>
          </a:prstGeom>
        </p:spPr>
      </p:pic>
    </p:spTree>
    <p:extLst>
      <p:ext uri="{BB962C8B-B14F-4D97-AF65-F5344CB8AC3E}">
        <p14:creationId xmlns:p14="http://schemas.microsoft.com/office/powerpoint/2010/main" val="3093841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Trajet</a:t>
            </a:r>
            <a:endParaRPr lang="fr-FR" dirty="0"/>
          </a:p>
        </p:txBody>
      </p:sp>
      <p:sp>
        <p:nvSpPr>
          <p:cNvPr id="3" name="Espace réservé du contenu 2"/>
          <p:cNvSpPr>
            <a:spLocks noGrp="1"/>
          </p:cNvSpPr>
          <p:nvPr>
            <p:ph sz="half" idx="1"/>
          </p:nvPr>
        </p:nvSpPr>
        <p:spPr/>
        <p:txBody>
          <a:bodyPr>
            <a:normAutofit/>
          </a:bodyPr>
          <a:lstStyle/>
          <a:p>
            <a:pPr marL="0" indent="0">
              <a:buNone/>
            </a:pPr>
            <a:r>
              <a:rPr lang="fr-BE" u="sng" dirty="0" smtClean="0"/>
              <a:t>Vol aller: 17/07/2017</a:t>
            </a:r>
          </a:p>
          <a:p>
            <a:pPr lvl="1"/>
            <a:r>
              <a:rPr lang="fr-BE" dirty="0" smtClean="0"/>
              <a:t>Bruxelles-Belgrade: 9h50-12h00</a:t>
            </a:r>
          </a:p>
          <a:p>
            <a:pPr lvl="1"/>
            <a:r>
              <a:rPr lang="fr-BE" dirty="0" smtClean="0"/>
              <a:t>Belgrade-Athènes: 13h20- 15h50</a:t>
            </a:r>
          </a:p>
          <a:p>
            <a:pPr lvl="1"/>
            <a:r>
              <a:rPr lang="fr-BE" dirty="0" smtClean="0"/>
              <a:t>Rdv 6h30	</a:t>
            </a:r>
          </a:p>
          <a:p>
            <a:pPr lvl="1"/>
            <a:endParaRPr lang="fr-BE" dirty="0" smtClean="0"/>
          </a:p>
          <a:p>
            <a:pPr marL="0" indent="0">
              <a:buNone/>
            </a:pPr>
            <a:r>
              <a:rPr lang="fr-BE" u="sng" dirty="0" smtClean="0"/>
              <a:t>Vol retour: 30/07/2016</a:t>
            </a:r>
          </a:p>
          <a:p>
            <a:pPr lvl="1"/>
            <a:r>
              <a:rPr lang="fr-BE" dirty="0" smtClean="0"/>
              <a:t>Athènes-Belgrade: 05h00-05h40	</a:t>
            </a:r>
          </a:p>
          <a:p>
            <a:pPr lvl="1"/>
            <a:r>
              <a:rPr lang="fr-BE" dirty="0" smtClean="0"/>
              <a:t>Belgrade-Bruxelles: 17h15-19h35</a:t>
            </a:r>
          </a:p>
          <a:p>
            <a:pPr lvl="1"/>
            <a:r>
              <a:rPr lang="fr-BE" dirty="0" smtClean="0"/>
              <a:t>Rdv: 20h00</a:t>
            </a:r>
            <a:endParaRPr lang="fr-FR" dirty="0"/>
          </a:p>
        </p:txBody>
      </p:sp>
      <p:sp>
        <p:nvSpPr>
          <p:cNvPr id="4" name="Espace réservé du contenu 3"/>
          <p:cNvSpPr>
            <a:spLocks noGrp="1"/>
          </p:cNvSpPr>
          <p:nvPr>
            <p:ph sz="half" idx="2"/>
          </p:nvPr>
        </p:nvSpPr>
        <p:spPr/>
        <p:txBody>
          <a:bodyPr>
            <a:normAutofit/>
          </a:bodyPr>
          <a:lstStyle/>
          <a:p>
            <a:r>
              <a:rPr lang="fr-BE" sz="2800" b="1" dirty="0" smtClean="0"/>
              <a:t>Air </a:t>
            </a:r>
            <a:r>
              <a:rPr lang="fr-BE" sz="2800" b="1" dirty="0" err="1" smtClean="0"/>
              <a:t>Serbia</a:t>
            </a:r>
            <a:endParaRPr lang="fr-BE" sz="2800" b="1" dirty="0" smtClean="0"/>
          </a:p>
          <a:p>
            <a:pPr marL="0" indent="0">
              <a:buNone/>
            </a:pPr>
            <a:endParaRPr lang="fr-BE" dirty="0" smtClean="0"/>
          </a:p>
          <a:p>
            <a:pPr marL="0" indent="0">
              <a:buNone/>
            </a:pPr>
            <a:r>
              <a:rPr lang="fr-BE" dirty="0" smtClean="0"/>
              <a:t>Bagages:</a:t>
            </a:r>
          </a:p>
          <a:p>
            <a:pPr lvl="1"/>
            <a:r>
              <a:rPr lang="fr-BE" dirty="0" smtClean="0"/>
              <a:t>En soute: 23kg</a:t>
            </a:r>
          </a:p>
          <a:p>
            <a:pPr lvl="1"/>
            <a:r>
              <a:rPr lang="fr-BE" dirty="0" smtClean="0"/>
              <a:t>A main: </a:t>
            </a:r>
            <a:r>
              <a:rPr lang="fr-BE" dirty="0" smtClean="0">
                <a:solidFill>
                  <a:schemeClr val="tx1"/>
                </a:solidFill>
              </a:rPr>
              <a:t>8kg</a:t>
            </a:r>
            <a:endParaRPr lang="fr-FR" dirty="0">
              <a:solidFill>
                <a:schemeClr val="tx1"/>
              </a:solidFill>
            </a:endParaRPr>
          </a:p>
        </p:txBody>
      </p:sp>
      <p:pic>
        <p:nvPicPr>
          <p:cNvPr id="5" name="Image 4"/>
          <p:cNvPicPr>
            <a:picLocks noChangeAspect="1"/>
          </p:cNvPicPr>
          <p:nvPr/>
        </p:nvPicPr>
        <p:blipFill>
          <a:blip r:embed="rId2"/>
          <a:stretch>
            <a:fillRect/>
          </a:stretch>
        </p:blipFill>
        <p:spPr>
          <a:xfrm>
            <a:off x="8634939" y="1737360"/>
            <a:ext cx="2930174" cy="2930174"/>
          </a:xfrm>
          <a:prstGeom prst="rect">
            <a:avLst/>
          </a:prstGeom>
        </p:spPr>
      </p:pic>
      <p:pic>
        <p:nvPicPr>
          <p:cNvPr id="6" name="Image 5"/>
          <p:cNvPicPr>
            <a:picLocks noChangeAspect="1"/>
          </p:cNvPicPr>
          <p:nvPr/>
        </p:nvPicPr>
        <p:blipFill>
          <a:blip r:embed="rId3"/>
          <a:stretch>
            <a:fillRect/>
          </a:stretch>
        </p:blipFill>
        <p:spPr>
          <a:xfrm>
            <a:off x="10649578" y="0"/>
            <a:ext cx="1542422" cy="1542422"/>
          </a:xfrm>
          <a:prstGeom prst="rect">
            <a:avLst/>
          </a:prstGeom>
        </p:spPr>
      </p:pic>
    </p:spTree>
    <p:extLst>
      <p:ext uri="{BB962C8B-B14F-4D97-AF65-F5344CB8AC3E}">
        <p14:creationId xmlns:p14="http://schemas.microsoft.com/office/powerpoint/2010/main" val="2428377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Budget</a:t>
            </a:r>
            <a:endParaRPr lang="fr-FR" dirty="0"/>
          </a:p>
        </p:txBody>
      </p:sp>
      <p:sp>
        <p:nvSpPr>
          <p:cNvPr id="4" name="Espace réservé du texte 3"/>
          <p:cNvSpPr>
            <a:spLocks noGrp="1"/>
          </p:cNvSpPr>
          <p:nvPr>
            <p:ph type="body" idx="1"/>
          </p:nvPr>
        </p:nvSpPr>
        <p:spPr/>
        <p:txBody>
          <a:bodyPr/>
          <a:lstStyle/>
          <a:p>
            <a:r>
              <a:rPr lang="fr-BE" dirty="0" smtClean="0"/>
              <a:t>Dépenses</a:t>
            </a:r>
            <a:endParaRPr lang="fr-FR" dirty="0"/>
          </a:p>
        </p:txBody>
      </p:sp>
      <p:sp>
        <p:nvSpPr>
          <p:cNvPr id="5" name="Espace réservé du contenu 4"/>
          <p:cNvSpPr>
            <a:spLocks noGrp="1"/>
          </p:cNvSpPr>
          <p:nvPr>
            <p:ph sz="half" idx="2"/>
          </p:nvPr>
        </p:nvSpPr>
        <p:spPr/>
        <p:txBody>
          <a:bodyPr/>
          <a:lstStyle/>
          <a:p>
            <a:endParaRPr lang="fr-FR" dirty="0"/>
          </a:p>
        </p:txBody>
      </p:sp>
      <p:sp>
        <p:nvSpPr>
          <p:cNvPr id="6" name="Espace réservé du texte 5"/>
          <p:cNvSpPr>
            <a:spLocks noGrp="1"/>
          </p:cNvSpPr>
          <p:nvPr>
            <p:ph type="body" sz="quarter" idx="3"/>
          </p:nvPr>
        </p:nvSpPr>
        <p:spPr/>
        <p:txBody>
          <a:bodyPr/>
          <a:lstStyle/>
          <a:p>
            <a:r>
              <a:rPr lang="fr-BE" dirty="0"/>
              <a:t>Contributions </a:t>
            </a:r>
            <a:endParaRPr lang="fr-FR" dirty="0"/>
          </a:p>
        </p:txBody>
      </p:sp>
      <p:pic>
        <p:nvPicPr>
          <p:cNvPr id="8" name="Image 7"/>
          <p:cNvPicPr>
            <a:picLocks noChangeAspect="1"/>
          </p:cNvPicPr>
          <p:nvPr/>
        </p:nvPicPr>
        <p:blipFill>
          <a:blip r:embed="rId2"/>
          <a:stretch>
            <a:fillRect/>
          </a:stretch>
        </p:blipFill>
        <p:spPr>
          <a:xfrm>
            <a:off x="10649578" y="37960"/>
            <a:ext cx="1542422" cy="1542422"/>
          </a:xfrm>
          <a:prstGeom prst="rect">
            <a:avLst/>
          </a:prstGeom>
        </p:spPr>
      </p:pic>
      <p:graphicFrame>
        <p:nvGraphicFramePr>
          <p:cNvPr id="16" name="Espace réservé du contenu 15"/>
          <p:cNvGraphicFramePr>
            <a:graphicFrameLocks noGrp="1"/>
          </p:cNvGraphicFramePr>
          <p:nvPr>
            <p:ph sz="quarter" idx="4"/>
            <p:extLst>
              <p:ext uri="{D42A27DB-BD31-4B8C-83A1-F6EECF244321}">
                <p14:modId xmlns:p14="http://schemas.microsoft.com/office/powerpoint/2010/main" val="3395748022"/>
              </p:ext>
            </p:extLst>
          </p:nvPr>
        </p:nvGraphicFramePr>
        <p:xfrm>
          <a:off x="1212556" y="2582334"/>
          <a:ext cx="4937125" cy="337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phique 16"/>
          <p:cNvGraphicFramePr>
            <a:graphicFrameLocks/>
          </p:cNvGraphicFramePr>
          <p:nvPr>
            <p:extLst>
              <p:ext uri="{D42A27DB-BD31-4B8C-83A1-F6EECF244321}">
                <p14:modId xmlns:p14="http://schemas.microsoft.com/office/powerpoint/2010/main" val="995627212"/>
              </p:ext>
            </p:extLst>
          </p:nvPr>
        </p:nvGraphicFramePr>
        <p:xfrm>
          <a:off x="6217920" y="2582334"/>
          <a:ext cx="4938077" cy="3378200"/>
        </p:xfrm>
        <a:graphic>
          <a:graphicData uri="http://schemas.openxmlformats.org/drawingml/2006/chart">
            <c:chart xmlns:c="http://schemas.openxmlformats.org/drawingml/2006/chart" xmlns:r="http://schemas.openxmlformats.org/officeDocument/2006/relationships" r:id="rId4"/>
          </a:graphicData>
        </a:graphic>
      </p:graphicFrame>
      <p:sp>
        <p:nvSpPr>
          <p:cNvPr id="18" name="ZoneTexte 17"/>
          <p:cNvSpPr txBox="1"/>
          <p:nvPr/>
        </p:nvSpPr>
        <p:spPr>
          <a:xfrm>
            <a:off x="10293371" y="3751333"/>
            <a:ext cx="1648420" cy="307777"/>
          </a:xfrm>
          <a:prstGeom prst="rect">
            <a:avLst/>
          </a:prstGeom>
          <a:noFill/>
        </p:spPr>
        <p:txBody>
          <a:bodyPr wrap="square" rtlCol="0">
            <a:spAutoFit/>
          </a:bodyPr>
          <a:lstStyle/>
          <a:p>
            <a:r>
              <a:rPr lang="fr-BE" sz="1400" dirty="0" smtClean="0"/>
              <a:t>Quote-part parents</a:t>
            </a:r>
            <a:endParaRPr lang="fr-FR" sz="1400" dirty="0"/>
          </a:p>
        </p:txBody>
      </p:sp>
      <p:sp>
        <p:nvSpPr>
          <p:cNvPr id="19" name="ZoneTexte 18"/>
          <p:cNvSpPr txBox="1"/>
          <p:nvPr/>
        </p:nvSpPr>
        <p:spPr>
          <a:xfrm>
            <a:off x="10293371" y="4481597"/>
            <a:ext cx="1774209" cy="584775"/>
          </a:xfrm>
          <a:prstGeom prst="rect">
            <a:avLst/>
          </a:prstGeom>
          <a:noFill/>
        </p:spPr>
        <p:txBody>
          <a:bodyPr wrap="square" rtlCol="0">
            <a:spAutoFit/>
          </a:bodyPr>
          <a:lstStyle/>
          <a:p>
            <a:r>
              <a:rPr lang="fr-BE" sz="1400" dirty="0" smtClean="0"/>
              <a:t>Quote-part pionniers</a:t>
            </a:r>
            <a:endParaRPr lang="fr-FR" sz="1400" dirty="0" smtClean="0"/>
          </a:p>
          <a:p>
            <a:endParaRPr lang="fr-FR" dirty="0"/>
          </a:p>
        </p:txBody>
      </p:sp>
    </p:spTree>
    <p:extLst>
      <p:ext uri="{BB962C8B-B14F-4D97-AF65-F5344CB8AC3E}">
        <p14:creationId xmlns:p14="http://schemas.microsoft.com/office/powerpoint/2010/main" val="3731601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Budget</a:t>
            </a:r>
            <a:endParaRPr lang="fr-FR" dirty="0"/>
          </a:p>
        </p:txBody>
      </p:sp>
      <p:sp>
        <p:nvSpPr>
          <p:cNvPr id="3" name="Espace réservé du texte 2"/>
          <p:cNvSpPr>
            <a:spLocks noGrp="1"/>
          </p:cNvSpPr>
          <p:nvPr>
            <p:ph type="body" idx="1"/>
          </p:nvPr>
        </p:nvSpPr>
        <p:spPr/>
        <p:txBody>
          <a:bodyPr/>
          <a:lstStyle/>
          <a:p>
            <a:endParaRPr lang="fr-FR" dirty="0"/>
          </a:p>
        </p:txBody>
      </p:sp>
      <p:sp>
        <p:nvSpPr>
          <p:cNvPr id="5" name="Espace réservé du texte 4"/>
          <p:cNvSpPr>
            <a:spLocks noGrp="1"/>
          </p:cNvSpPr>
          <p:nvPr>
            <p:ph type="body" sz="quarter" idx="3"/>
          </p:nvPr>
        </p:nvSpPr>
        <p:spPr/>
        <p:txBody>
          <a:bodyPr/>
          <a:lstStyle/>
          <a:p>
            <a:endParaRPr lang="fr-FR"/>
          </a:p>
        </p:txBody>
      </p:sp>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1313170299"/>
              </p:ext>
            </p:extLst>
          </p:nvPr>
        </p:nvGraphicFramePr>
        <p:xfrm>
          <a:off x="1097280" y="2582863"/>
          <a:ext cx="4938712" cy="337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Espace réservé du contenu 7"/>
          <p:cNvGraphicFramePr>
            <a:graphicFrameLocks noGrp="1"/>
          </p:cNvGraphicFramePr>
          <p:nvPr>
            <p:ph sz="quarter" idx="4"/>
            <p:extLst>
              <p:ext uri="{D42A27DB-BD31-4B8C-83A1-F6EECF244321}">
                <p14:modId xmlns:p14="http://schemas.microsoft.com/office/powerpoint/2010/main" val="2935753793"/>
              </p:ext>
            </p:extLst>
          </p:nvPr>
        </p:nvGraphicFramePr>
        <p:xfrm>
          <a:off x="6217920" y="2582334"/>
          <a:ext cx="4937125" cy="33782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p:cNvPicPr>
            <a:picLocks noChangeAspect="1"/>
          </p:cNvPicPr>
          <p:nvPr/>
        </p:nvPicPr>
        <p:blipFill>
          <a:blip r:embed="rId4"/>
          <a:stretch>
            <a:fillRect/>
          </a:stretch>
        </p:blipFill>
        <p:spPr>
          <a:xfrm>
            <a:off x="10712358" y="0"/>
            <a:ext cx="1542422" cy="1542422"/>
          </a:xfrm>
          <a:prstGeom prst="rect">
            <a:avLst/>
          </a:prstGeom>
        </p:spPr>
      </p:pic>
      <p:sp>
        <p:nvSpPr>
          <p:cNvPr id="12" name="ZoneTexte 11"/>
          <p:cNvSpPr txBox="1"/>
          <p:nvPr/>
        </p:nvSpPr>
        <p:spPr>
          <a:xfrm>
            <a:off x="10190054" y="4531056"/>
            <a:ext cx="964991" cy="430887"/>
          </a:xfrm>
          <a:prstGeom prst="rect">
            <a:avLst/>
          </a:prstGeom>
          <a:noFill/>
        </p:spPr>
        <p:txBody>
          <a:bodyPr wrap="square" rtlCol="0">
            <a:spAutoFit/>
          </a:bodyPr>
          <a:lstStyle/>
          <a:p>
            <a:r>
              <a:rPr lang="fr-BE" sz="1100" dirty="0" smtClean="0"/>
              <a:t>Quotité pi non-perçue</a:t>
            </a:r>
            <a:endParaRPr lang="fr-FR" sz="1100" dirty="0"/>
          </a:p>
        </p:txBody>
      </p:sp>
    </p:spTree>
    <p:extLst>
      <p:ext uri="{BB962C8B-B14F-4D97-AF65-F5344CB8AC3E}">
        <p14:creationId xmlns:p14="http://schemas.microsoft.com/office/powerpoint/2010/main" val="2846286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Déroulement du camp: programme</a:t>
            </a:r>
            <a:endParaRPr lang="fr-FR" dirty="0"/>
          </a:p>
        </p:txBody>
      </p:sp>
      <p:sp>
        <p:nvSpPr>
          <p:cNvPr id="9" name="Espace réservé du contenu 8"/>
          <p:cNvSpPr>
            <a:spLocks noGrp="1"/>
          </p:cNvSpPr>
          <p:nvPr>
            <p:ph sz="half" idx="1"/>
          </p:nvPr>
        </p:nvSpPr>
        <p:spPr>
          <a:xfrm>
            <a:off x="1149531" y="1926121"/>
            <a:ext cx="4937760" cy="4023360"/>
          </a:xfrm>
        </p:spPr>
        <p:txBody>
          <a:bodyPr/>
          <a:lstStyle/>
          <a:p>
            <a:r>
              <a:rPr lang="fr-BE" dirty="0" smtClean="0"/>
              <a:t>Temps 1: La voyage</a:t>
            </a:r>
          </a:p>
          <a:p>
            <a:pPr lvl="3"/>
            <a:r>
              <a:rPr lang="fr-BE" sz="1800" dirty="0" smtClean="0"/>
              <a:t>Découverte d’Athènes</a:t>
            </a:r>
          </a:p>
          <a:p>
            <a:pPr lvl="3"/>
            <a:r>
              <a:rPr lang="fr-BE" sz="1800" dirty="0" smtClean="0"/>
              <a:t>Visite de Corinthe </a:t>
            </a:r>
          </a:p>
          <a:p>
            <a:endParaRPr lang="fr-BE" dirty="0"/>
          </a:p>
          <a:p>
            <a:r>
              <a:rPr lang="fr-BE" dirty="0" smtClean="0"/>
              <a:t>Temps 2: Le projet</a:t>
            </a:r>
          </a:p>
          <a:p>
            <a:pPr lvl="3"/>
            <a:r>
              <a:rPr lang="fr-BE" sz="1800" b="1" u="sng" dirty="0" smtClean="0"/>
              <a:t>Service à </a:t>
            </a:r>
            <a:r>
              <a:rPr lang="fr-BE" sz="1800" b="1" u="sng" dirty="0" err="1" smtClean="0"/>
              <a:t>Archelon</a:t>
            </a:r>
            <a:endParaRPr lang="fr-BE" sz="1800" b="1" u="sng" dirty="0" smtClean="0"/>
          </a:p>
          <a:p>
            <a:pPr lvl="3"/>
            <a:r>
              <a:rPr lang="fr-BE" sz="1800" dirty="0" smtClean="0"/>
              <a:t>Visite de Kalamata</a:t>
            </a:r>
          </a:p>
          <a:p>
            <a:pPr lvl="3"/>
            <a:r>
              <a:rPr lang="fr-BE" sz="1800" dirty="0" smtClean="0"/>
              <a:t>Découverte environs de </a:t>
            </a:r>
            <a:r>
              <a:rPr lang="fr-BE" sz="1800" dirty="0" err="1" smtClean="0"/>
              <a:t>Koroni</a:t>
            </a:r>
            <a:endParaRPr lang="fr-BE" sz="1800" dirty="0" smtClean="0"/>
          </a:p>
          <a:p>
            <a:pPr lvl="3"/>
            <a:endParaRPr lang="fr-BE" sz="1800" dirty="0" smtClean="0"/>
          </a:p>
          <a:p>
            <a:pPr lvl="2"/>
            <a:endParaRPr lang="fr-BE" dirty="0" smtClean="0"/>
          </a:p>
          <a:p>
            <a:endParaRPr lang="fr-FR" dirty="0"/>
          </a:p>
        </p:txBody>
      </p:sp>
      <p:pic>
        <p:nvPicPr>
          <p:cNvPr id="11" name="Espace réservé du contenu 10"/>
          <p:cNvPicPr>
            <a:picLocks noGrp="1" noChangeAspect="1"/>
          </p:cNvPicPr>
          <p:nvPr>
            <p:ph sz="half" idx="2"/>
          </p:nvPr>
        </p:nvPicPr>
        <p:blipFill>
          <a:blip r:embed="rId2"/>
          <a:stretch>
            <a:fillRect/>
          </a:stretch>
        </p:blipFill>
        <p:spPr>
          <a:xfrm>
            <a:off x="6194065" y="1829025"/>
            <a:ext cx="4934319" cy="4022725"/>
          </a:xfrm>
          <a:prstGeom prst="rect">
            <a:avLst/>
          </a:prstGeom>
        </p:spPr>
      </p:pic>
      <p:pic>
        <p:nvPicPr>
          <p:cNvPr id="7" name="Image 6"/>
          <p:cNvPicPr>
            <a:picLocks noChangeAspect="1"/>
          </p:cNvPicPr>
          <p:nvPr/>
        </p:nvPicPr>
        <p:blipFill>
          <a:blip r:embed="rId3"/>
          <a:stretch>
            <a:fillRect/>
          </a:stretch>
        </p:blipFill>
        <p:spPr>
          <a:xfrm>
            <a:off x="10649578" y="0"/>
            <a:ext cx="1542422" cy="1542422"/>
          </a:xfrm>
          <a:prstGeom prst="rect">
            <a:avLst/>
          </a:prstGeom>
        </p:spPr>
      </p:pic>
      <p:cxnSp>
        <p:nvCxnSpPr>
          <p:cNvPr id="13" name="Connecteur droit avec flèche 12"/>
          <p:cNvCxnSpPr/>
          <p:nvPr/>
        </p:nvCxnSpPr>
        <p:spPr>
          <a:xfrm flipH="1">
            <a:off x="9403307" y="2893325"/>
            <a:ext cx="982639" cy="27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7942997" y="2920621"/>
            <a:ext cx="1460310" cy="1719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en angle 16"/>
          <p:cNvCxnSpPr/>
          <p:nvPr/>
        </p:nvCxnSpPr>
        <p:spPr>
          <a:xfrm rot="5400000">
            <a:off x="7574507" y="4763153"/>
            <a:ext cx="559557" cy="1774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rganigramme : Jonction de sommaire 20"/>
          <p:cNvSpPr/>
          <p:nvPr/>
        </p:nvSpPr>
        <p:spPr>
          <a:xfrm>
            <a:off x="9218705" y="2879398"/>
            <a:ext cx="184602" cy="21836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Jonction de sommaire 21"/>
          <p:cNvSpPr/>
          <p:nvPr/>
        </p:nvSpPr>
        <p:spPr>
          <a:xfrm>
            <a:off x="10325603" y="2688329"/>
            <a:ext cx="293069" cy="300251"/>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rganigramme : Jonction de sommaire 22"/>
          <p:cNvSpPr/>
          <p:nvPr/>
        </p:nvSpPr>
        <p:spPr>
          <a:xfrm>
            <a:off x="7863839" y="4613083"/>
            <a:ext cx="119345" cy="108903"/>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rganigramme : Jonction de sommaire 23"/>
          <p:cNvSpPr/>
          <p:nvPr/>
        </p:nvSpPr>
        <p:spPr>
          <a:xfrm>
            <a:off x="7729007" y="5049930"/>
            <a:ext cx="45719" cy="8171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82490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Déroulement du camp: Vie quotidienne</a:t>
            </a:r>
            <a:endParaRPr lang="fr-FR" dirty="0"/>
          </a:p>
        </p:txBody>
      </p:sp>
      <p:sp>
        <p:nvSpPr>
          <p:cNvPr id="3" name="Espace réservé du texte 2"/>
          <p:cNvSpPr>
            <a:spLocks noGrp="1"/>
          </p:cNvSpPr>
          <p:nvPr>
            <p:ph type="body" idx="1"/>
          </p:nvPr>
        </p:nvSpPr>
        <p:spPr/>
        <p:txBody>
          <a:bodyPr/>
          <a:lstStyle/>
          <a:p>
            <a:r>
              <a:rPr lang="fr-BE" dirty="0" smtClean="0"/>
              <a:t>Vie Commune</a:t>
            </a:r>
            <a:endParaRPr lang="fr-FR" dirty="0"/>
          </a:p>
        </p:txBody>
      </p:sp>
      <p:sp>
        <p:nvSpPr>
          <p:cNvPr id="4" name="Espace réservé du contenu 3"/>
          <p:cNvSpPr>
            <a:spLocks noGrp="1"/>
          </p:cNvSpPr>
          <p:nvPr>
            <p:ph sz="half" idx="2"/>
          </p:nvPr>
        </p:nvSpPr>
        <p:spPr/>
        <p:txBody>
          <a:bodyPr/>
          <a:lstStyle/>
          <a:p>
            <a:r>
              <a:rPr lang="fr-BE" dirty="0" smtClean="0"/>
              <a:t>Logistique assurée par le staff</a:t>
            </a:r>
          </a:p>
          <a:p>
            <a:endParaRPr lang="fr-BE" dirty="0"/>
          </a:p>
          <a:p>
            <a:r>
              <a:rPr lang="fr-BE" dirty="0" smtClean="0"/>
              <a:t>Les pis sont acteurs du reste de la vie commune</a:t>
            </a:r>
          </a:p>
          <a:p>
            <a:endParaRPr lang="fr-BE" dirty="0"/>
          </a:p>
          <a:p>
            <a:r>
              <a:rPr lang="fr-BE" dirty="0" smtClean="0"/>
              <a:t>Respect du sommeil des autres</a:t>
            </a:r>
            <a:endParaRPr lang="fr-FR" dirty="0"/>
          </a:p>
        </p:txBody>
      </p:sp>
      <p:sp>
        <p:nvSpPr>
          <p:cNvPr id="5" name="Espace réservé du texte 4"/>
          <p:cNvSpPr>
            <a:spLocks noGrp="1"/>
          </p:cNvSpPr>
          <p:nvPr>
            <p:ph type="body" sz="quarter" idx="3"/>
          </p:nvPr>
        </p:nvSpPr>
        <p:spPr/>
        <p:txBody>
          <a:bodyPr/>
          <a:lstStyle/>
          <a:p>
            <a:r>
              <a:rPr lang="fr-BE" dirty="0" smtClean="0"/>
              <a:t>Logement</a:t>
            </a:r>
            <a:endParaRPr lang="fr-FR" dirty="0"/>
          </a:p>
        </p:txBody>
      </p:sp>
      <p:sp>
        <p:nvSpPr>
          <p:cNvPr id="6" name="Espace réservé du contenu 5"/>
          <p:cNvSpPr>
            <a:spLocks noGrp="1"/>
          </p:cNvSpPr>
          <p:nvPr>
            <p:ph sz="quarter" idx="4"/>
          </p:nvPr>
        </p:nvSpPr>
        <p:spPr/>
        <p:txBody>
          <a:bodyPr/>
          <a:lstStyle/>
          <a:p>
            <a:r>
              <a:rPr lang="fr-BE" dirty="0" smtClean="0"/>
              <a:t>Sous tentes</a:t>
            </a:r>
          </a:p>
          <a:p>
            <a:endParaRPr lang="fr-BE" dirty="0"/>
          </a:p>
          <a:p>
            <a:r>
              <a:rPr lang="fr-BE" dirty="0" smtClean="0"/>
              <a:t>Etat actuel de la récolte:</a:t>
            </a:r>
          </a:p>
          <a:p>
            <a:pPr lvl="1"/>
            <a:r>
              <a:rPr lang="fr-BE" dirty="0" smtClean="0"/>
              <a:t>4 tentes</a:t>
            </a:r>
          </a:p>
          <a:p>
            <a:pPr lvl="1"/>
            <a:r>
              <a:rPr lang="fr-BE" dirty="0" smtClean="0"/>
              <a:t>Pouvant loger 14 personnes</a:t>
            </a:r>
          </a:p>
          <a:p>
            <a:endParaRPr lang="fr-BE" dirty="0"/>
          </a:p>
          <a:p>
            <a:endParaRPr lang="fr-BE" dirty="0" smtClean="0"/>
          </a:p>
        </p:txBody>
      </p:sp>
      <p:pic>
        <p:nvPicPr>
          <p:cNvPr id="7" name="Image 6"/>
          <p:cNvPicPr>
            <a:picLocks noChangeAspect="1"/>
          </p:cNvPicPr>
          <p:nvPr/>
        </p:nvPicPr>
        <p:blipFill>
          <a:blip r:embed="rId2"/>
          <a:stretch>
            <a:fillRect/>
          </a:stretch>
        </p:blipFill>
        <p:spPr>
          <a:xfrm>
            <a:off x="10649578" y="0"/>
            <a:ext cx="1542422" cy="1542422"/>
          </a:xfrm>
          <a:prstGeom prst="rect">
            <a:avLst/>
          </a:prstGeom>
        </p:spPr>
      </p:pic>
    </p:spTree>
    <p:extLst>
      <p:ext uri="{BB962C8B-B14F-4D97-AF65-F5344CB8AC3E}">
        <p14:creationId xmlns:p14="http://schemas.microsoft.com/office/powerpoint/2010/main" val="4194568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t>Projet éducatif</a:t>
            </a:r>
            <a:endParaRPr lang="fr-FR" dirty="0"/>
          </a:p>
        </p:txBody>
      </p:sp>
      <p:sp>
        <p:nvSpPr>
          <p:cNvPr id="3" name="Espace réservé du contenu 2"/>
          <p:cNvSpPr>
            <a:spLocks noGrp="1"/>
          </p:cNvSpPr>
          <p:nvPr>
            <p:ph idx="1"/>
          </p:nvPr>
        </p:nvSpPr>
        <p:spPr/>
        <p:txBody>
          <a:bodyPr>
            <a:normAutofit lnSpcReduction="10000"/>
          </a:bodyPr>
          <a:lstStyle/>
          <a:p>
            <a:endParaRPr lang="fr-BE" dirty="0" smtClean="0"/>
          </a:p>
          <a:p>
            <a:r>
              <a:rPr lang="fr-BE" dirty="0" smtClean="0"/>
              <a:t>Le poste n’est pas une agence de voyage. Il s’inscrit dans la continuité des autres étapes du parcours scout et reste un projet éducatif avec son cœur (la Loi) et ses rituels et cérémonies. </a:t>
            </a:r>
            <a:endParaRPr lang="fr-BE" dirty="0"/>
          </a:p>
          <a:p>
            <a:endParaRPr lang="fr-BE" dirty="0" smtClean="0"/>
          </a:p>
          <a:p>
            <a:r>
              <a:rPr lang="fr-BE" b="1" dirty="0" err="1" smtClean="0"/>
              <a:t>Evoli</a:t>
            </a:r>
            <a:r>
              <a:rPr lang="fr-BE" b="1" dirty="0" smtClean="0"/>
              <a:t>: </a:t>
            </a:r>
            <a:r>
              <a:rPr lang="fr-BE" dirty="0" smtClean="0"/>
              <a:t>Concerne les premières années. Lors de leur parcours scout, les pis ont été qualifiés mais ils ont aussi grandi. L’</a:t>
            </a:r>
            <a:r>
              <a:rPr lang="fr-BE" dirty="0" err="1" smtClean="0"/>
              <a:t>evoli</a:t>
            </a:r>
            <a:r>
              <a:rPr lang="fr-BE" dirty="0" smtClean="0"/>
              <a:t> est une qualification donnée par leurs camarades afin de marquer leur évolution depuis la qualification.</a:t>
            </a:r>
          </a:p>
          <a:p>
            <a:r>
              <a:rPr lang="fr-BE" b="1" dirty="0" smtClean="0"/>
              <a:t>Engagement: </a:t>
            </a:r>
            <a:r>
              <a:rPr lang="fr-BE" dirty="0" smtClean="0"/>
              <a:t>Concernes deuxièmes années et est l’occasion de réfléchir et de proclamer son adhésion et son attachements aux valeurs du scoutisme ainsi que la volonté de s’engager dans sa vie future.</a:t>
            </a:r>
          </a:p>
          <a:p>
            <a:r>
              <a:rPr lang="fr-BE" b="1" dirty="0" smtClean="0"/>
              <a:t>Saga: </a:t>
            </a:r>
            <a:r>
              <a:rPr lang="fr-BE" dirty="0" smtClean="0"/>
              <a:t>Cette cérémonie concerne les deuxièmes années et est l’occasion de fermer le cycle des années scoutes par une rétrospective</a:t>
            </a:r>
            <a:endParaRPr lang="fr-FR" dirty="0"/>
          </a:p>
        </p:txBody>
      </p:sp>
      <p:pic>
        <p:nvPicPr>
          <p:cNvPr id="4" name="Image 3"/>
          <p:cNvPicPr>
            <a:picLocks noChangeAspect="1"/>
          </p:cNvPicPr>
          <p:nvPr/>
        </p:nvPicPr>
        <p:blipFill>
          <a:blip r:embed="rId2"/>
          <a:stretch>
            <a:fillRect/>
          </a:stretch>
        </p:blipFill>
        <p:spPr>
          <a:xfrm>
            <a:off x="10649578" y="0"/>
            <a:ext cx="1542422" cy="1542422"/>
          </a:xfrm>
          <a:prstGeom prst="rect">
            <a:avLst/>
          </a:prstGeom>
        </p:spPr>
      </p:pic>
    </p:spTree>
    <p:extLst>
      <p:ext uri="{BB962C8B-B14F-4D97-AF65-F5344CB8AC3E}">
        <p14:creationId xmlns:p14="http://schemas.microsoft.com/office/powerpoint/2010/main" val="1827623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Règles: </a:t>
            </a:r>
            <a:r>
              <a:rPr lang="fr-FR" sz="3000" dirty="0"/>
              <a:t>Le scout respecte son corps et développe son esprit. </a:t>
            </a:r>
          </a:p>
        </p:txBody>
      </p:sp>
      <p:sp>
        <p:nvSpPr>
          <p:cNvPr id="3" name="Espace réservé du texte 2"/>
          <p:cNvSpPr>
            <a:spLocks noGrp="1"/>
          </p:cNvSpPr>
          <p:nvPr>
            <p:ph type="body" idx="1"/>
          </p:nvPr>
        </p:nvSpPr>
        <p:spPr/>
        <p:txBody>
          <a:bodyPr/>
          <a:lstStyle/>
          <a:p>
            <a:r>
              <a:rPr lang="fr-BE" dirty="0" smtClean="0"/>
              <a:t>Alcool</a:t>
            </a:r>
            <a:endParaRPr lang="fr-FR" dirty="0"/>
          </a:p>
        </p:txBody>
      </p:sp>
      <p:sp>
        <p:nvSpPr>
          <p:cNvPr id="4" name="Espace réservé du contenu 3"/>
          <p:cNvSpPr>
            <a:spLocks noGrp="1"/>
          </p:cNvSpPr>
          <p:nvPr>
            <p:ph sz="half" idx="2"/>
          </p:nvPr>
        </p:nvSpPr>
        <p:spPr/>
        <p:txBody>
          <a:bodyPr>
            <a:normAutofit lnSpcReduction="10000"/>
          </a:bodyPr>
          <a:lstStyle/>
          <a:p>
            <a:r>
              <a:rPr lang="fr-BE" dirty="0" smtClean="0"/>
              <a:t>Règles imposées:</a:t>
            </a:r>
          </a:p>
          <a:p>
            <a:pPr lvl="1"/>
            <a:r>
              <a:rPr lang="fr-FR" dirty="0"/>
              <a:t>La consommation d’alcool est autorisée pour autant qu’elle soit contrôlée</a:t>
            </a:r>
            <a:br>
              <a:rPr lang="fr-FR" dirty="0"/>
            </a:br>
            <a:r>
              <a:rPr lang="fr-FR" dirty="0"/>
              <a:t>(pas d’excès) et respectueuse (du sommeil d’autrui, des horaires, du travail humanitaire</a:t>
            </a:r>
            <a:br>
              <a:rPr lang="fr-FR" dirty="0"/>
            </a:br>
            <a:r>
              <a:rPr lang="fr-FR" dirty="0"/>
              <a:t>à réaliser</a:t>
            </a:r>
            <a:r>
              <a:rPr lang="fr-FR" dirty="0" smtClean="0"/>
              <a:t>,…) et occasionnelle. </a:t>
            </a:r>
          </a:p>
          <a:p>
            <a:pPr lvl="1"/>
            <a:r>
              <a:rPr lang="fr-FR" dirty="0" smtClean="0"/>
              <a:t>Le </a:t>
            </a:r>
            <a:r>
              <a:rPr lang="fr-FR" dirty="0"/>
              <a:t>principe ici est celui de la confiance. Les </a:t>
            </a:r>
            <a:r>
              <a:rPr lang="fr-FR" dirty="0" smtClean="0"/>
              <a:t> </a:t>
            </a:r>
            <a:r>
              <a:rPr lang="fr-FR" dirty="0"/>
              <a:t>limites </a:t>
            </a:r>
            <a:r>
              <a:rPr lang="fr-FR" dirty="0" smtClean="0"/>
              <a:t>imposées sont </a:t>
            </a:r>
            <a:r>
              <a:rPr lang="fr-FR" dirty="0"/>
              <a:t>l’interdiction des spiritueux et des a-fonds dont le seul objectif est l’ivresse. </a:t>
            </a:r>
            <a:endParaRPr lang="fr-FR" dirty="0" smtClean="0"/>
          </a:p>
          <a:p>
            <a:pPr marL="201168" lvl="1" indent="0">
              <a:buNone/>
            </a:pPr>
            <a:endParaRPr lang="fr-FR" dirty="0"/>
          </a:p>
          <a:p>
            <a:pPr marL="201168" lvl="1" indent="0">
              <a:buNone/>
            </a:pPr>
            <a:r>
              <a:rPr lang="fr-FR" b="1" dirty="0" smtClean="0"/>
              <a:t>Règles supplémentaires: </a:t>
            </a:r>
            <a:r>
              <a:rPr lang="fr-FR" b="1" dirty="0" err="1" smtClean="0"/>
              <a:t>Ask</a:t>
            </a:r>
            <a:r>
              <a:rPr lang="fr-FR" b="1" dirty="0" smtClean="0"/>
              <a:t> the boys</a:t>
            </a:r>
            <a:r>
              <a:rPr lang="fr-FR" dirty="0"/>
              <a:t/>
            </a:r>
            <a:br>
              <a:rPr lang="fr-FR" dirty="0"/>
            </a:br>
            <a:endParaRPr lang="fr-FR" dirty="0"/>
          </a:p>
        </p:txBody>
      </p:sp>
      <p:sp>
        <p:nvSpPr>
          <p:cNvPr id="5" name="Espace réservé du texte 4"/>
          <p:cNvSpPr>
            <a:spLocks noGrp="1"/>
          </p:cNvSpPr>
          <p:nvPr>
            <p:ph type="body" sz="quarter" idx="3"/>
          </p:nvPr>
        </p:nvSpPr>
        <p:spPr/>
        <p:txBody>
          <a:bodyPr/>
          <a:lstStyle/>
          <a:p>
            <a:r>
              <a:rPr lang="fr-BE" dirty="0" smtClean="0"/>
              <a:t>Cigarettes</a:t>
            </a:r>
            <a:endParaRPr lang="fr-FR" dirty="0"/>
          </a:p>
        </p:txBody>
      </p:sp>
      <p:sp>
        <p:nvSpPr>
          <p:cNvPr id="6" name="Espace réservé du contenu 5"/>
          <p:cNvSpPr>
            <a:spLocks noGrp="1"/>
          </p:cNvSpPr>
          <p:nvPr>
            <p:ph sz="quarter" idx="4"/>
          </p:nvPr>
        </p:nvSpPr>
        <p:spPr/>
        <p:txBody>
          <a:bodyPr/>
          <a:lstStyle/>
          <a:p>
            <a:r>
              <a:rPr lang="fr-BE" dirty="0" smtClean="0"/>
              <a:t>Règles imposées:</a:t>
            </a:r>
          </a:p>
          <a:p>
            <a:pPr lvl="1"/>
            <a:r>
              <a:rPr lang="fr-FR" dirty="0"/>
              <a:t>La consommation de cigarette est autorisée durant les pauses prévues à</a:t>
            </a:r>
            <a:br>
              <a:rPr lang="fr-FR" dirty="0"/>
            </a:br>
            <a:r>
              <a:rPr lang="fr-FR" dirty="0"/>
              <a:t>cette effet et sous réserve de contraintes liées (par exemple : pas pendant le travail</a:t>
            </a:r>
            <a:br>
              <a:rPr lang="fr-FR" dirty="0"/>
            </a:br>
            <a:r>
              <a:rPr lang="fr-FR" dirty="0"/>
              <a:t>humanitaire, etc</a:t>
            </a:r>
            <a:r>
              <a:rPr lang="fr-FR" dirty="0" smtClean="0"/>
              <a:t>…)</a:t>
            </a:r>
          </a:p>
          <a:p>
            <a:pPr lvl="1"/>
            <a:endParaRPr lang="fr-FR" dirty="0" smtClean="0"/>
          </a:p>
          <a:p>
            <a:pPr marL="201168" lvl="1" indent="0">
              <a:buNone/>
            </a:pPr>
            <a:r>
              <a:rPr lang="fr-BE" b="1" dirty="0" smtClean="0"/>
              <a:t>Règles supplémentaires: </a:t>
            </a:r>
            <a:r>
              <a:rPr lang="fr-BE" b="1" dirty="0" err="1" smtClean="0"/>
              <a:t>Ask</a:t>
            </a:r>
            <a:r>
              <a:rPr lang="fr-BE" b="1" dirty="0" smtClean="0"/>
              <a:t> the boys</a:t>
            </a:r>
            <a:endParaRPr lang="fr-FR" b="1" dirty="0" smtClean="0"/>
          </a:p>
        </p:txBody>
      </p:sp>
      <p:pic>
        <p:nvPicPr>
          <p:cNvPr id="7" name="Image 6"/>
          <p:cNvPicPr>
            <a:picLocks noChangeAspect="1"/>
          </p:cNvPicPr>
          <p:nvPr/>
        </p:nvPicPr>
        <p:blipFill>
          <a:blip r:embed="rId2"/>
          <a:stretch>
            <a:fillRect/>
          </a:stretch>
        </p:blipFill>
        <p:spPr>
          <a:xfrm>
            <a:off x="10649578" y="0"/>
            <a:ext cx="1542422" cy="1542422"/>
          </a:xfrm>
          <a:prstGeom prst="rect">
            <a:avLst/>
          </a:prstGeom>
        </p:spPr>
      </p:pic>
    </p:spTree>
    <p:extLst>
      <p:ext uri="{BB962C8B-B14F-4D97-AF65-F5344CB8AC3E}">
        <p14:creationId xmlns:p14="http://schemas.microsoft.com/office/powerpoint/2010/main" val="358254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TM02900769[[fn=Rétrospective]]</Template>
  <TotalTime>8649</TotalTime>
  <Words>381</Words>
  <Application>Microsoft Office PowerPoint</Application>
  <PresentationFormat>Grand écran</PresentationFormat>
  <Paragraphs>109</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Rétrospective</vt:lpstr>
      <vt:lpstr>Camp pionnier 2017</vt:lpstr>
      <vt:lpstr>Projet </vt:lpstr>
      <vt:lpstr>Trajet</vt:lpstr>
      <vt:lpstr>Budget</vt:lpstr>
      <vt:lpstr>Budget</vt:lpstr>
      <vt:lpstr>Déroulement du camp: programme</vt:lpstr>
      <vt:lpstr>Déroulement du camp: Vie quotidienne</vt:lpstr>
      <vt:lpstr>Projet éducatif</vt:lpstr>
      <vt:lpstr>Règles: Le scout respecte son corps et développe son esprit. </vt:lpstr>
      <vt:lpstr>Divers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26</cp:revision>
  <dcterms:created xsi:type="dcterms:W3CDTF">2017-06-17T20:25:42Z</dcterms:created>
  <dcterms:modified xsi:type="dcterms:W3CDTF">2017-06-23T20:35:07Z</dcterms:modified>
</cp:coreProperties>
</file>